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A294D-FAAF-40C2-BF13-464A16634B74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96E51-8A0F-4001-A25F-CE527FDBAB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405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96E51-8A0F-4001-A25F-CE527FDBAB1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120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Title Slide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 userDrawn="1"/>
        </p:nvSpPr>
        <p:spPr bwMode="auto">
          <a:xfrm>
            <a:off x="2174709" y="1340768"/>
            <a:ext cx="7953738" cy="3744416"/>
          </a:xfrm>
          <a:prstGeom prst="rect">
            <a:avLst/>
          </a:prstGeom>
          <a:noFill/>
          <a:ln w="22225">
            <a:solidFill>
              <a:schemeClr val="bg1">
                <a:alpha val="84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3"/>
          <p:cNvSpPr/>
          <p:nvPr userDrawn="1"/>
        </p:nvSpPr>
        <p:spPr bwMode="auto">
          <a:xfrm>
            <a:off x="2351584" y="1484784"/>
            <a:ext cx="7584842" cy="3456383"/>
          </a:xfrm>
          <a:prstGeom prst="rect">
            <a:avLst/>
          </a:prstGeom>
          <a:solidFill>
            <a:schemeClr val="bg1">
              <a:alpha val="81000"/>
            </a:schemeClr>
          </a:solidFill>
          <a:ln w="22225">
            <a:solidFill>
              <a:schemeClr val="bg1">
                <a:alpha val="84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 bwMode="auto">
          <a:xfrm>
            <a:off x="2831637" y="2132856"/>
            <a:ext cx="6624736" cy="108012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400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 bwMode="auto">
          <a:xfrm>
            <a:off x="2831637" y="3284984"/>
            <a:ext cx="6624736" cy="122413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Прямоугольник 12"/>
          <p:cNvSpPr/>
          <p:nvPr userDrawn="1"/>
        </p:nvSpPr>
        <p:spPr bwMode="auto">
          <a:xfrm>
            <a:off x="1967542" y="1188367"/>
            <a:ext cx="8352928" cy="4049215"/>
          </a:xfrm>
          <a:prstGeom prst="rect">
            <a:avLst/>
          </a:prstGeom>
          <a:noFill/>
          <a:ln w="22225">
            <a:solidFill>
              <a:schemeClr val="bg1">
                <a:alpha val="84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12.05.2022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8" y="616530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12.05.2022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8" y="616530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600201"/>
            <a:ext cx="5384800" cy="4525962"/>
          </a:xfrm>
        </p:spPr>
        <p:txBody>
          <a:bodyPr/>
          <a:lstStyle>
            <a:lvl1pPr marL="85725" indent="0">
              <a:defRPr sz="2400"/>
            </a:lvl1pPr>
            <a:lvl2pPr marL="85725" indent="0">
              <a:defRPr sz="1600"/>
            </a:lvl2pPr>
            <a:lvl3pPr marL="85725" indent="0">
              <a:defRPr sz="1600"/>
            </a:lvl3pPr>
            <a:lvl4pPr marL="85725" indent="0">
              <a:defRPr sz="1600"/>
            </a:lvl4pPr>
            <a:lvl5pPr marL="85725" indent="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 </a:t>
            </a: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 hasCustomPrompt="1"/>
          </p:nvPr>
        </p:nvSpPr>
        <p:spPr bwMode="auto">
          <a:xfrm>
            <a:off x="487680" y="1600199"/>
            <a:ext cx="5388864" cy="4526280"/>
          </a:xfrm>
        </p:spPr>
        <p:txBody>
          <a:bodyPr/>
          <a:lstStyle>
            <a:lvl1pPr marL="0" indent="0" algn="l">
              <a:defRPr/>
            </a:lvl1pPr>
            <a:lvl2pPr marL="0" indent="0" algn="l">
              <a:defRPr/>
            </a:lvl2pPr>
            <a:lvl3pPr marL="0" indent="0" algn="l">
              <a:defRPr/>
            </a:lvl3pPr>
            <a:lvl4pPr marL="0" indent="0" algn="l">
              <a:defRPr/>
            </a:lvl4pPr>
            <a:lvl5pPr marL="0" indent="0" algn="l">
              <a:defRPr/>
            </a:lvl5pPr>
          </a:lstStyle>
          <a:p>
            <a:pPr lvl="0">
              <a:defRPr/>
            </a:pPr>
            <a:r>
              <a:rPr lang="en-US"/>
              <a:t> </a:t>
            </a: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12.05.2022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8" y="616530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26356" y="1441375"/>
            <a:ext cx="5386917" cy="653007"/>
          </a:xfrm>
        </p:spPr>
        <p:txBody>
          <a:bodyPr anchor="b">
            <a:noAutofit/>
          </a:bodyPr>
          <a:lstStyle>
            <a:lvl1pPr marL="0" indent="0" algn="l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14357" y="1448780"/>
            <a:ext cx="5502257" cy="645604"/>
          </a:xfrm>
        </p:spPr>
        <p:txBody>
          <a:bodyPr anchor="b">
            <a:noAutofit/>
          </a:bodyPr>
          <a:lstStyle>
            <a:lvl1pPr marL="0" indent="0" algn="l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Content Placeholder 12"/>
          <p:cNvSpPr>
            <a:spLocks noGrp="1"/>
          </p:cNvSpPr>
          <p:nvPr>
            <p:ph sz="quarter" idx="14"/>
          </p:nvPr>
        </p:nvSpPr>
        <p:spPr bwMode="auto">
          <a:xfrm>
            <a:off x="6156008" y="2276865"/>
            <a:ext cx="5462969" cy="384917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Content Placeholder 12"/>
          <p:cNvSpPr>
            <a:spLocks noGrp="1"/>
          </p:cNvSpPr>
          <p:nvPr>
            <p:ph sz="quarter" idx="15"/>
          </p:nvPr>
        </p:nvSpPr>
        <p:spPr bwMode="auto">
          <a:xfrm>
            <a:off x="515381" y="2258870"/>
            <a:ext cx="5462969" cy="384917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12.05.2022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8" y="616530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8" y="616530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12.05.2022</a:t>
            </a:fld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8" y="616530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2740804" y="1412777"/>
            <a:ext cx="6747105" cy="3795246"/>
          </a:xfrm>
          <a:prstGeom prst="rect">
            <a:avLst/>
          </a:prstGeom>
          <a:blipFill>
            <a:blip r:embed="rId2">
              <a:alphaModFix amt="36000"/>
            </a:blip>
            <a:stretch/>
          </a:blipFill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ctr" anchorCtr="1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2239434" y="5373215"/>
            <a:ext cx="7615765" cy="97043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cxnSp>
        <p:nvCxnSpPr>
          <p:cNvPr id="6" name="Straight Connector 9"/>
          <p:cNvCxnSpPr>
            <a:cxnSpLocks/>
          </p:cNvCxnSpPr>
          <p:nvPr userDrawn="1"/>
        </p:nvCxnSpPr>
        <p:spPr bwMode="auto">
          <a:xfrm>
            <a:off x="18356" y="943135"/>
            <a:ext cx="12192000" cy="1587"/>
          </a:xfrm>
          <a:prstGeom prst="line">
            <a:avLst/>
          </a:prstGeom>
          <a:ln w="15875" cmpd="tri">
            <a:solidFill>
              <a:schemeClr val="tx1"/>
            </a:solidFill>
            <a:prstDash val="sysDot"/>
            <a:headEnd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9"/>
          <p:cNvCxnSpPr>
            <a:cxnSpLocks/>
          </p:cNvCxnSpPr>
          <p:nvPr userDrawn="1"/>
        </p:nvCxnSpPr>
        <p:spPr bwMode="auto">
          <a:xfrm>
            <a:off x="18356" y="979139"/>
            <a:ext cx="12192000" cy="1587"/>
          </a:xfrm>
          <a:prstGeom prst="line">
            <a:avLst/>
          </a:prstGeom>
          <a:ln w="15875" cmpd="tri">
            <a:solidFill>
              <a:schemeClr val="tx1"/>
            </a:solidFill>
            <a:prstDash val="sysDot"/>
            <a:headEnd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 bwMode="auto">
          <a:xfrm>
            <a:off x="609600" y="188640"/>
            <a:ext cx="10972800" cy="86409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12.05.2022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8" y="616530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188640"/>
            <a:ext cx="10972800" cy="86409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12.05.2022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8" y="6165304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8" y="6165304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 lang="ru-RU"/>
              <a:t>‹#›</a:t>
            </a:fld>
            <a:endParaRPr lang="ru-RU"/>
          </a:p>
        </p:txBody>
      </p:sp>
      <p:cxnSp>
        <p:nvCxnSpPr>
          <p:cNvPr id="9" name="Straight Connector 9"/>
          <p:cNvCxnSpPr>
            <a:cxnSpLocks/>
          </p:cNvCxnSpPr>
          <p:nvPr/>
        </p:nvCxnSpPr>
        <p:spPr bwMode="auto">
          <a:xfrm>
            <a:off x="0" y="1196751"/>
            <a:ext cx="12192000" cy="1587"/>
          </a:xfrm>
          <a:prstGeom prst="line">
            <a:avLst/>
          </a:prstGeom>
          <a:ln w="15875" cmpd="tri">
            <a:solidFill>
              <a:schemeClr val="bg1"/>
            </a:solidFill>
            <a:prstDash val="sysDot"/>
            <a:headEnd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>
        <a:lnSpc>
          <a:spcPts val="5800"/>
        </a:lnSpc>
        <a:spcBef>
          <a:spcPts val="0"/>
        </a:spcBef>
        <a:buNone/>
        <a:defRPr sz="40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361950" indent="-361950" algn="l" defTabSz="914400">
        <a:spcBef>
          <a:spcPts val="0"/>
        </a:spcBef>
        <a:buFont typeface="Arial"/>
        <a:buChar char="•"/>
        <a:defRPr sz="2400">
          <a:solidFill>
            <a:schemeClr val="bg2">
              <a:lumMod val="75000"/>
            </a:schemeClr>
          </a:solidFill>
          <a:latin typeface="+mj-lt"/>
          <a:ea typeface="+mn-ea"/>
          <a:cs typeface="+mn-cs"/>
        </a:defRPr>
      </a:lvl1pPr>
      <a:lvl2pPr marL="895350" indent="-361950" algn="l" defTabSz="914400">
        <a:spcBef>
          <a:spcPts val="0"/>
        </a:spcBef>
        <a:buFont typeface="Courier New"/>
        <a:buChar char="o"/>
        <a:defRPr sz="1600">
          <a:solidFill>
            <a:schemeClr val="bg2">
              <a:lumMod val="75000"/>
            </a:schemeClr>
          </a:solidFill>
          <a:latin typeface="+mj-lt"/>
          <a:ea typeface="+mn-ea"/>
          <a:cs typeface="+mn-cs"/>
        </a:defRPr>
      </a:lvl2pPr>
      <a:lvl3pPr marL="1162050" indent="-361950" algn="l" defTabSz="914400">
        <a:spcBef>
          <a:spcPts val="0"/>
        </a:spcBef>
        <a:buFont typeface="Arial"/>
        <a:buChar char="•"/>
        <a:defRPr sz="1600">
          <a:solidFill>
            <a:schemeClr val="bg2">
              <a:lumMod val="75000"/>
            </a:schemeClr>
          </a:solidFill>
          <a:latin typeface="+mj-lt"/>
          <a:ea typeface="+mn-ea"/>
          <a:cs typeface="+mn-cs"/>
        </a:defRPr>
      </a:lvl3pPr>
      <a:lvl4pPr marL="1438275" indent="-361950" algn="l" defTabSz="914400">
        <a:spcBef>
          <a:spcPts val="0"/>
        </a:spcBef>
        <a:buFont typeface="Courier New"/>
        <a:buChar char="o"/>
        <a:defRPr sz="1600">
          <a:solidFill>
            <a:schemeClr val="bg2">
              <a:lumMod val="75000"/>
            </a:schemeClr>
          </a:solidFill>
          <a:latin typeface="+mj-lt"/>
          <a:ea typeface="+mn-ea"/>
          <a:cs typeface="+mn-cs"/>
        </a:defRPr>
      </a:lvl4pPr>
      <a:lvl5pPr marL="1790700" indent="-361950" algn="l" defTabSz="914400">
        <a:spcBef>
          <a:spcPts val="0"/>
        </a:spcBef>
        <a:buFont typeface="Arial"/>
        <a:buChar char="•"/>
        <a:defRPr sz="1600">
          <a:solidFill>
            <a:schemeClr val="bg2">
              <a:lumMod val="75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Courier New"/>
        <a:buChar char="o"/>
        <a:defRPr sz="16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16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Courier New"/>
        <a:buChar char="o"/>
        <a:defRPr sz="16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16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6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Семейный клуб</a:t>
            </a:r>
            <a:endParaRPr lang="ru-RU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Общественная благотворительная организация «Многодетная семья» Коминтерновского района г. Воронежа</a:t>
            </a:r>
            <a:endParaRPr lang="en-US" sz="2400" b="0" i="0" u="none" strike="noStrike" cap="none" spc="0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en-US" dirty="0"/>
              <a:t>https://vk.com/mnogodet1992</a:t>
            </a:r>
            <a:endParaRPr lang="ru-R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16632"/>
            <a:ext cx="2880320" cy="28803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609600" y="283890"/>
            <a:ext cx="10972800" cy="864095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3600" b="0" i="0" u="none" strike="noStrike" cap="none" spc="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Цель: всемерная поддержка членов семей, входящих в организацию</a:t>
            </a:r>
            <a:endParaRPr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10972800" cy="5057773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rm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b="1" dirty="0" err="1"/>
              <a:t>Задачи</a:t>
            </a:r>
            <a:r>
              <a:rPr lang="ru-RU" b="1" dirty="0"/>
              <a:t> (всё бесплатно)</a:t>
            </a:r>
            <a:r>
              <a:rPr b="1" dirty="0"/>
              <a:t>:</a:t>
            </a:r>
          </a:p>
          <a:p>
            <a:pPr marL="239822" indent="-239822">
              <a:lnSpc>
                <a:spcPct val="150000"/>
              </a:lnSpc>
              <a:buFont typeface="Arial"/>
              <a:buAutoNum type="arabicPeriod"/>
              <a:defRPr/>
            </a:pPr>
            <a:r>
              <a:rPr lang="ru-RU" sz="2000" b="1" dirty="0">
                <a:latin typeface="Times New Roman"/>
                <a:cs typeface="Times New Roman"/>
              </a:rPr>
              <a:t>Организация работы кружков для детей</a:t>
            </a:r>
            <a:endParaRPr sz="2000" b="1" dirty="0">
              <a:latin typeface="Times New Roman"/>
              <a:cs typeface="Times New Roman"/>
            </a:endParaRPr>
          </a:p>
          <a:p>
            <a:pPr marL="239822" indent="-239822">
              <a:lnSpc>
                <a:spcPct val="150000"/>
              </a:lnSpc>
              <a:buFont typeface="Arial"/>
              <a:buAutoNum type="arabicPeriod"/>
              <a:defRPr/>
            </a:pPr>
            <a:r>
              <a:rPr lang="ru-RU" sz="2000" b="1" dirty="0">
                <a:latin typeface="Times New Roman"/>
                <a:cs typeface="Times New Roman"/>
              </a:rPr>
              <a:t>Проведение мастер-классов</a:t>
            </a:r>
            <a:endParaRPr sz="2000" b="1" dirty="0">
              <a:latin typeface="Times New Roman"/>
              <a:cs typeface="Times New Roman"/>
            </a:endParaRPr>
          </a:p>
          <a:p>
            <a:pPr marL="239822" indent="-239822">
              <a:lnSpc>
                <a:spcPct val="150000"/>
              </a:lnSpc>
              <a:buFont typeface="Arial"/>
              <a:buAutoNum type="arabicPeriod"/>
              <a:defRPr/>
            </a:pPr>
            <a:r>
              <a:rPr lang="ru-RU" sz="2000" b="1" dirty="0">
                <a:latin typeface="Times New Roman"/>
                <a:cs typeface="Times New Roman"/>
              </a:rPr>
              <a:t>Осуществление работы театральной студии</a:t>
            </a:r>
            <a:endParaRPr sz="2000" b="1" dirty="0">
              <a:latin typeface="Times New Roman"/>
              <a:cs typeface="Times New Roman"/>
            </a:endParaRPr>
          </a:p>
          <a:p>
            <a:pPr marL="239822" indent="-239822">
              <a:lnSpc>
                <a:spcPct val="150000"/>
              </a:lnSpc>
              <a:buFont typeface="Arial"/>
              <a:buAutoNum type="arabicPeriod"/>
              <a:defRPr/>
            </a:pPr>
            <a:r>
              <a:rPr lang="ru-RU" sz="2000" b="1" dirty="0">
                <a:latin typeface="Times New Roman"/>
                <a:cs typeface="Times New Roman"/>
              </a:rPr>
              <a:t>Организация занятий с логопедами</a:t>
            </a:r>
            <a:endParaRPr sz="2000" b="1" dirty="0">
              <a:latin typeface="Times New Roman"/>
              <a:cs typeface="Times New Roman"/>
            </a:endParaRPr>
          </a:p>
          <a:p>
            <a:pPr marL="239822" indent="-239822">
              <a:lnSpc>
                <a:spcPct val="150000"/>
              </a:lnSpc>
              <a:buFont typeface="Arial"/>
              <a:buAutoNum type="arabicPeriod"/>
              <a:defRPr/>
            </a:pPr>
            <a:r>
              <a:rPr lang="ru-RU" sz="2000" b="1" dirty="0">
                <a:latin typeface="Times New Roman"/>
                <a:cs typeface="Times New Roman"/>
              </a:rPr>
              <a:t>Занятия по школьным предметам</a:t>
            </a:r>
            <a:endParaRPr sz="2000" b="1" dirty="0">
              <a:latin typeface="Times New Roman"/>
              <a:cs typeface="Times New Roman"/>
            </a:endParaRPr>
          </a:p>
          <a:p>
            <a:pPr marL="239822" indent="-239822">
              <a:lnSpc>
                <a:spcPct val="150000"/>
              </a:lnSpc>
              <a:buFont typeface="Arial"/>
              <a:buAutoNum type="arabicPeriod"/>
              <a:defRPr/>
            </a:pPr>
            <a:r>
              <a:rPr lang="ru-RU" sz="2000" b="1" dirty="0">
                <a:latin typeface="Times New Roman"/>
                <a:cs typeface="Times New Roman"/>
              </a:rPr>
              <a:t>Совместное проведение праздников</a:t>
            </a:r>
            <a:endParaRPr sz="2000" b="1" dirty="0">
              <a:latin typeface="Times New Roman"/>
              <a:cs typeface="Times New Roman"/>
            </a:endParaRPr>
          </a:p>
          <a:p>
            <a:pPr marL="239822" indent="-239822">
              <a:lnSpc>
                <a:spcPct val="150000"/>
              </a:lnSpc>
              <a:buFont typeface="Arial"/>
              <a:buAutoNum type="arabicPeriod"/>
              <a:defRPr/>
            </a:pPr>
            <a:r>
              <a:rPr lang="ru-RU" sz="2000" b="1" dirty="0">
                <a:latin typeface="Times New Roman"/>
                <a:cs typeface="Times New Roman"/>
              </a:rPr>
              <a:t>Организация посещения театров</a:t>
            </a:r>
            <a:endParaRPr sz="2000" b="1" dirty="0">
              <a:latin typeface="Times New Roman"/>
              <a:cs typeface="Times New Roman"/>
            </a:endParaRPr>
          </a:p>
          <a:p>
            <a:pPr marL="239822" indent="-239822">
              <a:lnSpc>
                <a:spcPct val="150000"/>
              </a:lnSpc>
              <a:buFont typeface="Arial"/>
              <a:buAutoNum type="arabicPeriod"/>
              <a:defRPr/>
            </a:pPr>
            <a:r>
              <a:rPr lang="ru-RU" sz="2000" b="1" dirty="0">
                <a:latin typeface="Times New Roman"/>
                <a:cs typeface="Times New Roman"/>
              </a:rPr>
              <a:t>Участие в благотворительных ярмарках</a:t>
            </a:r>
            <a:endParaRPr sz="2000" b="1" dirty="0">
              <a:latin typeface="Times New Roman"/>
              <a:cs typeface="Times New Roman"/>
            </a:endParaRPr>
          </a:p>
          <a:p>
            <a:pPr marL="239822" indent="-239822">
              <a:lnSpc>
                <a:spcPct val="150000"/>
              </a:lnSpc>
              <a:buFont typeface="Arial"/>
              <a:buAutoNum type="arabicPeriod"/>
              <a:defRPr/>
            </a:pPr>
            <a:r>
              <a:rPr lang="ru-RU" sz="2000" b="1" dirty="0">
                <a:latin typeface="Times New Roman"/>
                <a:cs typeface="Times New Roman"/>
              </a:rPr>
              <a:t>Создание условий для обмена вещами</a:t>
            </a:r>
            <a:endParaRPr sz="2000" b="1" dirty="0">
              <a:latin typeface="Times New Roman"/>
              <a:cs typeface="Times New Roman"/>
            </a:endParaRPr>
          </a:p>
          <a:p>
            <a:pPr marL="239822" indent="-239822">
              <a:buFont typeface="Arial"/>
              <a:buAutoNum type="arabicPeriod"/>
              <a:defRPr/>
            </a:pPr>
            <a:r>
              <a:rPr lang="ru-RU" sz="2000" b="1" dirty="0">
                <a:latin typeface="Times New Roman"/>
                <a:cs typeface="Times New Roman"/>
              </a:rPr>
              <a:t>Сбор помощи особо нуждающимся</a:t>
            </a:r>
            <a:endParaRPr sz="20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1.	Организация работы кружков для детей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3960937" cy="45259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Для детей организована работа кружков: </a:t>
            </a:r>
          </a:p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«Лёгкий шаг» (танцы), «Жёрдочка» (хоровое пение), </a:t>
            </a:r>
          </a:p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«Шью сама» (кройка и шитьё), </a:t>
            </a:r>
          </a:p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рукоделие, </a:t>
            </a:r>
          </a:p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резьба по дереву, </a:t>
            </a:r>
          </a:p>
          <a:p>
            <a:pPr>
              <a:defRPr/>
            </a:pPr>
            <a:r>
              <a:rPr lang="ru-RU" sz="2400" b="0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ремонт одежды</a:t>
            </a:r>
            <a:endParaRPr dirty="0"/>
          </a:p>
        </p:txBody>
      </p:sp>
      <p:pic>
        <p:nvPicPr>
          <p:cNvPr id="1026" name="Picture 2" descr="https://sun9-19.userapi.com/impg/c856016/v856016928/199fe8/ZLht_75fqrU.jpg?size=810x1080&amp;quality=96&amp;sign=226a87292786432b83f65cea804ad916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139" y="1600201"/>
            <a:ext cx="3407534" cy="453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14" descr="https://sun9-52.userapi.com/impf/c857620/v857620577/f3c96/p_uB_-LeFeg.jpg?size=810x1080&amp;quality=96&amp;sign=69c5e32a0b7f0b4d2ae4680b3438e8af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275" y="1600201"/>
            <a:ext cx="3345125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2.	Проведение мастер-классов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3182144" cy="45259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lang="ru-RU" dirty="0"/>
              <a:t>Проведены мастер-классы: </a:t>
            </a:r>
          </a:p>
          <a:p>
            <a:pPr>
              <a:defRPr/>
            </a:pPr>
            <a:r>
              <a:rPr lang="ru-RU" dirty="0"/>
              <a:t>по столярному делу, контурная резьба,</a:t>
            </a:r>
          </a:p>
          <a:p>
            <a:pPr>
              <a:defRPr/>
            </a:pPr>
            <a:r>
              <a:rPr lang="ru-RU" dirty="0"/>
              <a:t>мини-шеф, </a:t>
            </a:r>
          </a:p>
          <a:p>
            <a:pPr>
              <a:defRPr/>
            </a:pPr>
            <a:r>
              <a:rPr lang="ru-RU" dirty="0"/>
              <a:t>лепка из глины, </a:t>
            </a:r>
          </a:p>
          <a:p>
            <a:pPr>
              <a:defRPr/>
            </a:pPr>
            <a:r>
              <a:rPr lang="ru-RU" dirty="0"/>
              <a:t>лепка из солёного теста и т.д.</a:t>
            </a:r>
            <a:endParaRPr dirty="0"/>
          </a:p>
        </p:txBody>
      </p:sp>
      <p:pic>
        <p:nvPicPr>
          <p:cNvPr id="6" name="Рисунок 5" descr="https://sun9-53.userapi.com/impg/1jl73VshSNMnaTrREfbjLbe4mqEceI4x4Hl1rQ/rjA9WtmkNWM.jpg?size=810x1080&amp;quality=96&amp;sign=0638a4be79896036a4841c0d7932d212&amp;type=albu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455" y="1677670"/>
            <a:ext cx="2625090" cy="350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15" descr="https://sun9-66.userapi.com/impf/c856016/v856016756/72964/_zbzwnKzFMY.jpg?size=719x960&amp;quality=96&amp;sign=8ca2543c7c96a331308ed5d3e9a26fd9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1687830"/>
            <a:ext cx="2617470" cy="34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3.	Осуществление работы театральной студии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5198368" cy="45259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lang="ru-RU" dirty="0"/>
              <a:t>В помещении организации проходят занятия актёрским мастерством и репетиции театральной студии. </a:t>
            </a:r>
          </a:p>
          <a:p>
            <a:pPr>
              <a:defRPr/>
            </a:pPr>
            <a:r>
              <a:rPr lang="ru-RU" dirty="0"/>
              <a:t>В 2021 году театральная студия «Многодетная семья» привезла диплом фестиваля из Москвы за лучший спектакль о нравственности (</a:t>
            </a:r>
            <a:r>
              <a:rPr lang="en-US" dirty="0"/>
              <a:t>VII </a:t>
            </a:r>
            <a:r>
              <a:rPr lang="ru-RU" dirty="0"/>
              <a:t>всероссийский открытый фестиваль семейных любительских театров «Сказка приходит в твой дом»).</a:t>
            </a:r>
            <a:endParaRPr dirty="0"/>
          </a:p>
        </p:txBody>
      </p:sp>
      <p:pic>
        <p:nvPicPr>
          <p:cNvPr id="6" name="Рисунок 2" descr="https://sun9-49.userapi.com/impg/fQD6wMF7Zlz1aKp3sBn66bqLFG1DxRyOm9p_1Q/fdEJsWoRsMM.jpg?size=540x810&amp;quality=96&amp;sign=e9266b8eabf0b500a870d8ae4c4bdee8&amp;type=albu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33" y="1700808"/>
            <a:ext cx="2233295" cy="3348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1" descr="https://sun9-38.userapi.com/impg/mAEYztt3v-Z_cYTEWlspAjKUCIQ4VGyiu6Lkig/kg6XQ-6FGjQ.jpg?size=785x1080&amp;quality=96&amp;sign=8afff771f818178a7470f1e9d6b11084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1700808"/>
            <a:ext cx="2424430" cy="334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4.	Организация занятий с логопедами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4190256" cy="45259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lang="ru-RU" dirty="0"/>
              <a:t>Дважды в неделю проводятся занятия детей с двумя логопедами. </a:t>
            </a:r>
          </a:p>
          <a:p>
            <a:pPr>
              <a:defRPr/>
            </a:pPr>
            <a:r>
              <a:rPr lang="ru-RU" dirty="0"/>
              <a:t>На эти занятия всегда большой спрос</a:t>
            </a:r>
            <a:endParaRPr dirty="0"/>
          </a:p>
        </p:txBody>
      </p:sp>
      <p:pic>
        <p:nvPicPr>
          <p:cNvPr id="6" name="Рисунок 8" descr="https://sun9-2.userapi.com/impg/crChIOnIUF0TebUSr5Bv3t7Nf_QSQLtYpoQ1bg/iL8KgEbItvc.jpg?size=810x1080&amp;quality=96&amp;sign=7a8fa862d6a271b45c9607bfc1bcefa3&amp;type=albu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8" y="1586327"/>
            <a:ext cx="2768600" cy="3694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9" descr="https://sun9-65.userapi.com/impg/u8846MYzaZzaLwPWIzZmDtiJ_N-oBxCTL5wI9Q/gIXSyZ6yJFs.jpg?size=810x1080&amp;quality=96&amp;sign=67d93b933fdfde30459a3cde98ad0a21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1586327"/>
            <a:ext cx="2773045" cy="3699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5.	Занятия по школьным предметам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3758208" cy="45259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lang="ru-RU" dirty="0"/>
              <a:t>Организованы дополнительные занятия по математике, английскому языку. </a:t>
            </a:r>
          </a:p>
          <a:p>
            <a:pPr>
              <a:defRPr/>
            </a:pPr>
            <a:r>
              <a:rPr lang="ru-RU" dirty="0"/>
              <a:t>Кто не усвоил какую-то тему, может прийти и подтянуть знания</a:t>
            </a:r>
            <a:endParaRPr dirty="0"/>
          </a:p>
        </p:txBody>
      </p:sp>
      <p:pic>
        <p:nvPicPr>
          <p:cNvPr id="6" name="Рисунок 16" descr="https://sun9-53.userapi.com/impf/c849132/v849132178/16c34/yTU4prPwfnU.jpg?size=1280x960&amp;quality=96&amp;sign=adb6b3ee16dc08525e491fe0c5f8b426&amp;type=albu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491" y="1700808"/>
            <a:ext cx="6561045" cy="4320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6.	Совместное проведение праздников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3902224" cy="45259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lang="ru-RU" dirty="0"/>
              <a:t>В организации всеми вместе празднуют </a:t>
            </a:r>
          </a:p>
          <a:p>
            <a:pPr>
              <a:defRPr/>
            </a:pPr>
            <a:r>
              <a:rPr lang="ru-RU" dirty="0"/>
              <a:t>Масленицу, </a:t>
            </a:r>
          </a:p>
          <a:p>
            <a:pPr>
              <a:defRPr/>
            </a:pPr>
            <a:r>
              <a:rPr lang="ru-RU" dirty="0"/>
              <a:t>Новый год,</a:t>
            </a:r>
          </a:p>
          <a:p>
            <a:pPr>
              <a:defRPr/>
            </a:pPr>
            <a:r>
              <a:rPr lang="ru-RU" dirty="0"/>
              <a:t>День семьи,</a:t>
            </a:r>
          </a:p>
          <a:p>
            <a:pPr>
              <a:defRPr/>
            </a:pPr>
            <a:r>
              <a:rPr lang="ru-RU" dirty="0"/>
              <a:t>День защиты детства,</a:t>
            </a:r>
          </a:p>
          <a:p>
            <a:pPr>
              <a:defRPr/>
            </a:pPr>
            <a:r>
              <a:rPr lang="ru-RU" dirty="0"/>
              <a:t>День Петра и </a:t>
            </a:r>
            <a:r>
              <a:rPr lang="ru-RU" dirty="0" err="1"/>
              <a:t>Февроньи</a:t>
            </a:r>
            <a:r>
              <a:rPr lang="ru-RU" dirty="0"/>
              <a:t>,</a:t>
            </a:r>
          </a:p>
          <a:p>
            <a:pPr>
              <a:defRPr/>
            </a:pPr>
            <a:r>
              <a:rPr lang="ru-RU" dirty="0"/>
              <a:t>День матери,</a:t>
            </a:r>
          </a:p>
          <a:p>
            <a:pPr>
              <a:defRPr/>
            </a:pPr>
            <a:r>
              <a:rPr lang="ru-RU" dirty="0"/>
              <a:t>День защитника отечества,</a:t>
            </a:r>
          </a:p>
          <a:p>
            <a:pPr>
              <a:defRPr/>
            </a:pPr>
            <a:r>
              <a:rPr lang="ru-RU" dirty="0"/>
              <a:t>День 8 марта</a:t>
            </a:r>
            <a:endParaRPr dirty="0"/>
          </a:p>
        </p:txBody>
      </p:sp>
      <p:pic>
        <p:nvPicPr>
          <p:cNvPr id="6" name="Рисунок 17" descr="https://sun9-82.userapi.com/impf/c845020/v845020389/1c18db/ZWuFQzA-scw.jpg?size=810x1080&amp;quality=96&amp;sign=072a5031410875b4282cc72869b8cbdd&amp;type=albu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1700808"/>
            <a:ext cx="2724150" cy="3634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18" descr="https://sun9-73.userapi.com/impg/w0zJPVphqyvthyOo_1hTFPwZ4jAG3VjErKZHXQ/Ic2LNq1pZKg.jpg?size=810x1080&amp;quality=96&amp;sign=791d8ddd2ade6b9abd10073ce169e0dc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1700808"/>
            <a:ext cx="2742565" cy="3659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7.	Организация посещения театров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4046240" cy="45259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lang="ru-RU" dirty="0"/>
              <a:t>Организованы посещения театров и экскурсий: </a:t>
            </a:r>
          </a:p>
          <a:p>
            <a:pPr>
              <a:defRPr/>
            </a:pPr>
            <a:r>
              <a:rPr lang="ru-RU" dirty="0"/>
              <a:t>Театр драмы, </a:t>
            </a:r>
          </a:p>
          <a:p>
            <a:pPr>
              <a:defRPr/>
            </a:pPr>
            <a:r>
              <a:rPr lang="ru-RU" dirty="0"/>
              <a:t>ТЮЗ, </a:t>
            </a:r>
          </a:p>
          <a:p>
            <a:pPr>
              <a:defRPr/>
            </a:pPr>
            <a:r>
              <a:rPr lang="ru-RU" dirty="0" err="1"/>
              <a:t>Молвест</a:t>
            </a:r>
            <a:r>
              <a:rPr lang="ru-RU" dirty="0"/>
              <a:t>, </a:t>
            </a:r>
          </a:p>
          <a:p>
            <a:pPr>
              <a:defRPr/>
            </a:pPr>
            <a:r>
              <a:rPr lang="ru-RU" dirty="0"/>
              <a:t>турбаза «Маяк», </a:t>
            </a:r>
          </a:p>
          <a:p>
            <a:pPr>
              <a:defRPr/>
            </a:pPr>
            <a:r>
              <a:rPr lang="ru-RU" dirty="0" err="1"/>
              <a:t>Нелжа</a:t>
            </a:r>
            <a:r>
              <a:rPr lang="ru-RU" dirty="0"/>
              <a:t>, Задонск, </a:t>
            </a:r>
          </a:p>
          <a:p>
            <a:pPr>
              <a:defRPr/>
            </a:pPr>
            <a:r>
              <a:rPr lang="ru-RU" dirty="0"/>
              <a:t>Театр кукол, Платоновский фестиваль, фестиваль «Маршак» и др.</a:t>
            </a:r>
            <a:endParaRPr dirty="0"/>
          </a:p>
        </p:txBody>
      </p:sp>
      <p:pic>
        <p:nvPicPr>
          <p:cNvPr id="6" name="Рисунок 11" descr="https://sun9-67.userapi.com/impg/c854128/v854128453/1b8ccd/t7ZqIMtOoUQ.jpg?size=780x1040&amp;quality=96&amp;sign=f6765662a8abadc1cfd38d7267848bc5&amp;type=albu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1604393"/>
            <a:ext cx="2863215" cy="3816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12" descr="https://sun9-52.userapi.com/impg/c854216/v854216921/1afbb4/4Mwim6927_Y.jpg?size=810x1080&amp;quality=96&amp;sign=e4fa2078ff2bcc97a25d436b90834500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40" y="1600201"/>
            <a:ext cx="2863215" cy="382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8.	Участие в благотворительных ярмарках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3470176" cy="45259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lang="ru-RU" dirty="0"/>
              <a:t>Всегда находятся добровольцы для участия в благотворительных ярмарках</a:t>
            </a:r>
            <a:endParaRPr dirty="0"/>
          </a:p>
        </p:txBody>
      </p:sp>
      <p:pic>
        <p:nvPicPr>
          <p:cNvPr id="6" name="Рисунок 7" descr="https://sun9-9.userapi.com/impg/A1dElTbgFDovQQwxWfqduGXPzXfLcm12jUqo3A/pdrjQudMiW4.jpg?size=810x1080&amp;quality=96&amp;sign=6b1e7befee3fd3f125c096b88c9e88bc&amp;type=albu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25" y="1746885"/>
            <a:ext cx="2520950" cy="3364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19" descr="https://sun9-58.userapi.com/impf/c846522/v846522108/220fa/3a8W3FH3sRs.jpg?size=810x1080&amp;quality=96&amp;sign=b43387b3cab38ec3e67771e341fb30d5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1734820"/>
            <a:ext cx="2540000" cy="3388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9.	Создание условий для обмена вещами</a:t>
            </a: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3110136" cy="45259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lang="ru-RU" dirty="0"/>
              <a:t>Добровольцы организовали обмен вещами, прокат детских новогодних костюмов. </a:t>
            </a:r>
          </a:p>
          <a:p>
            <a:pPr>
              <a:defRPr/>
            </a:pPr>
            <a:r>
              <a:rPr lang="ru-RU" dirty="0"/>
              <a:t>Много невостребованных вещей передаётся в районы Воронежской области</a:t>
            </a:r>
            <a:endParaRPr dirty="0"/>
          </a:p>
        </p:txBody>
      </p:sp>
      <p:pic>
        <p:nvPicPr>
          <p:cNvPr id="6" name="Рисунок 4" descr="https://sun9-27.userapi.com/impg/EegN1Plv0VIx-e8D7O5RrIqtA77PjcHeAwiwBw/PUWA29bLImI.jpg?size=810x1080&amp;quality=96&amp;sign=c2c9718d0b95fb3ff041f74a0836c9c0&amp;type=album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630" y="1772816"/>
            <a:ext cx="2872740" cy="383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sun9-53.userapi.com/impg/kSBIxju1BC1DkvpNm8ZnW5kavoF38NNVTuqKvA/JfXNVL22eQM.jpg?size=810x1080&amp;quality=96&amp;sign=d6cf6bcf69a7cede30609bd827fc07c3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1779801"/>
            <a:ext cx="2867660" cy="382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4000" b="0" i="0" u="none" strike="noStrike" cap="none" spc="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10.	Сбор помощи особо нуждающимся</a:t>
            </a:r>
            <a:endParaRPr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0"/>
            <a:ext cx="5342384" cy="5141167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/>
              <a:buChar char="•"/>
              <a:defRPr/>
            </a:lvl9pPr>
          </a:lstStyle>
          <a:p>
            <a:pPr>
              <a:defRPr/>
            </a:pPr>
            <a:r>
              <a:rPr lang="ru-RU" dirty="0"/>
              <a:t>Иногда проводится сбор помощи особо нуждающимся. </a:t>
            </a:r>
          </a:p>
          <a:p>
            <a:pPr>
              <a:defRPr/>
            </a:pPr>
            <a:r>
              <a:rPr lang="ru-RU" dirty="0"/>
              <a:t>Например: для семьи Акимовых, семье умершей </a:t>
            </a:r>
            <a:r>
              <a:rPr lang="ru-RU" dirty="0" err="1"/>
              <a:t>Кретининой</a:t>
            </a:r>
            <a:r>
              <a:rPr lang="ru-RU" dirty="0"/>
              <a:t> Г.И., на лечение ребёнка Н. </a:t>
            </a:r>
            <a:r>
              <a:rPr lang="ru-RU" dirty="0" err="1"/>
              <a:t>Затевалиной</a:t>
            </a:r>
            <a:r>
              <a:rPr lang="ru-RU" dirty="0"/>
              <a:t>. </a:t>
            </a:r>
          </a:p>
          <a:p>
            <a:pPr>
              <a:defRPr/>
            </a:pPr>
            <a:r>
              <a:rPr lang="ru-RU" dirty="0"/>
              <a:t>Когда добровольцы организации участвуют в акции «Корзина доброты», то собранные продукты питания передаются в наиболее нуждающиеся семьи.</a:t>
            </a:r>
          </a:p>
          <a:p>
            <a:pPr>
              <a:defRPr/>
            </a:pPr>
            <a:r>
              <a:rPr lang="ru-RU" dirty="0"/>
              <a:t>Часто проводится выдача гуманитарной помощи от фонда продовольствия «Русь»</a:t>
            </a:r>
            <a:endParaRPr dirty="0"/>
          </a:p>
        </p:txBody>
      </p:sp>
      <p:pic>
        <p:nvPicPr>
          <p:cNvPr id="2050" name="Picture 2" descr="https://sun9-64.userapi.com/impf/AhUhVzKV9y74X4NZ0P64Mxosnn5Hy1zsS7iQBA/04kmE6RqWMY.jpg?size=1200x1600&amp;quality=96&amp;sign=406bbcad06202bfed8ea93ed2f6c8dd9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1600201"/>
            <a:ext cx="345638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поддержки семей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5141168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 «Семейном клубе» получают поддержку более 500 многодетных семей. Все мероприятия клуба – это не только экономия денег, но и времени, которого у многодетных гораздо меньше, чем в </a:t>
            </a:r>
            <a:r>
              <a:rPr lang="ru-RU" dirty="0" err="1"/>
              <a:t>малодетной</a:t>
            </a:r>
            <a:r>
              <a:rPr lang="ru-RU" dirty="0"/>
              <a:t> семье.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Всё, за что платят </a:t>
            </a:r>
            <a:r>
              <a:rPr lang="ru-RU" dirty="0" err="1"/>
              <a:t>малодетные</a:t>
            </a:r>
            <a:r>
              <a:rPr lang="ru-RU" dirty="0"/>
              <a:t> семьи для развития своих детей, доступно многодетным бесплатно. В этом мы находим новизну и уникальность.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Согласно проведённому опросу, для 83% мам «Семейный клуб» освободил время для того, чтобы уделить его детям, 100% членов «Многодетной семьи» довольны возможностью получить материальную помощь, 99% родителей абсолютно довольны деятельностью «Семейного клуба» при том, что шкала оценки была 10-бальной.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В кружках занимается 453 ребёнка, в мастер-классах, экскурсиях, посещениях театров поучаствовали тысячи детей, продовольственную помощь получают все 528 семей, в которых от 3 до 10 детей.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Для координации и оповещения созданы группы в </a:t>
            </a:r>
            <a:r>
              <a:rPr lang="en-US" dirty="0"/>
              <a:t>Viber</a:t>
            </a:r>
            <a:r>
              <a:rPr lang="ru-RU" dirty="0"/>
              <a:t>, люди распределены по округам, администраторы на добровольных началах ведут эти группы, делают объявления. Общие объявления публикуются в социальной сети </a:t>
            </a:r>
            <a:r>
              <a:rPr lang="ru-RU" dirty="0" err="1"/>
              <a:t>ВКонтакте</a:t>
            </a:r>
            <a:r>
              <a:rPr lang="ru-RU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Сотрудников нет. Действует 27 постоянных добровольцев. Каждая семья периодически направляет своего представителя для помощи, например, в разгрузке гуманитарной помощи.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7665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Safari">
  <a:themeElements>
    <a:clrScheme name="Safari">
      <a:dk1>
        <a:sysClr val="windowText" lastClr="000000"/>
      </a:dk1>
      <a:lt1>
        <a:sysClr val="window" lastClr="FFFFFF"/>
      </a:lt1>
      <a:dk2>
        <a:srgbClr val="583109"/>
      </a:dk2>
      <a:lt2>
        <a:srgbClr val="76420D"/>
      </a:lt2>
      <a:accent1>
        <a:srgbClr val="76420D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753D3D"/>
      </a:folHlink>
    </a:clrScheme>
    <a:fontScheme name="Классическая">
      <a:majorFont>
        <a:latin typeface="Arial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Исполнитель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</TotalTime>
  <Words>645</Words>
  <Application>Microsoft Office PowerPoint</Application>
  <DocSecurity>0</DocSecurity>
  <PresentationFormat>Widescreen</PresentationFormat>
  <Paragraphs>73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Courier New</vt:lpstr>
      <vt:lpstr>Times New Roman</vt:lpstr>
      <vt:lpstr>Safari</vt:lpstr>
      <vt:lpstr>Семейный клуб</vt:lpstr>
      <vt:lpstr>Цель: всемерная поддержка членов семей, входящих в организацию</vt:lpstr>
      <vt:lpstr>1. Организация работы кружков для детей</vt:lpstr>
      <vt:lpstr>2. Проведение мастер-классов</vt:lpstr>
      <vt:lpstr>3. Осуществление работы театральной студии</vt:lpstr>
      <vt:lpstr>4. Организация занятий с логопедами</vt:lpstr>
      <vt:lpstr>5. Занятия по школьным предметам</vt:lpstr>
      <vt:lpstr>6. Совместное проведение праздников</vt:lpstr>
      <vt:lpstr>7. Организация посещения театров</vt:lpstr>
      <vt:lpstr>8. Участие в благотворительных ярмарках</vt:lpstr>
      <vt:lpstr>9. Создание условий для обмена вещами</vt:lpstr>
      <vt:lpstr>10. Сбор помощи особо нуждающимся</vt:lpstr>
      <vt:lpstr>Результаты поддержки семей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Семейный клуб</dc:title>
  <dc:subject/>
  <dc:creator/>
  <cp:keywords/>
  <dc:description/>
  <cp:lastModifiedBy>Viktor Borisov</cp:lastModifiedBy>
  <cp:revision>15</cp:revision>
  <dcterms:created xsi:type="dcterms:W3CDTF">2012-12-03T06:56:55Z</dcterms:created>
  <dcterms:modified xsi:type="dcterms:W3CDTF">2022-05-12T07:00:56Z</dcterms:modified>
  <cp:category/>
  <dc:identifier/>
  <cp:contentStatus/>
  <dc:language/>
  <cp:version/>
</cp:coreProperties>
</file>